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F6FED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10312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10896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12064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12648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13232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138160" y="36576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9728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0312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10896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12064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2648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13232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38160" y="137160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10312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10896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11480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12064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2648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13232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138160" y="237744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9728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10312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10896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11480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12064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12648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13232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138160" y="338328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728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10312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10896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1480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12064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12648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13232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138160" y="4389120"/>
            <a:ext cx="45720" cy="45720"/>
          </a:xfrm>
          <a:prstGeom prst="ellipse">
            <a:avLst/>
          </a:prstGeom>
          <a:solidFill>
            <a:srgbClr val="5B8FF9">
              <a:alpha val="25000"/>
            </a:srgbClr>
          </a:solidFill>
          <a:ln w="12700">
            <a:solidFill>
              <a:srgbClr val="5B8FF9">
                <a:alpha val="25000"/>
              </a:srgbClr>
            </a:solidFill>
            <a:prstDash val="solid"/>
          </a:ln>
        </p:spPr>
      </p:sp>
      <p:pic>
        <p:nvPicPr>
          <p:cNvPr id="4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0" y="914400"/>
            <a:ext cx="1463040" cy="1463040"/>
          </a:xfrm>
          <a:prstGeom prst="rect">
            <a:avLst/>
          </a:prstGeom>
        </p:spPr>
      </p:pic>
      <p:sp>
        <p:nvSpPr>
          <p:cNvPr id="44" name="Text 41"/>
          <p:cNvSpPr/>
          <p:nvPr/>
        </p:nvSpPr>
        <p:spPr>
          <a:xfrm>
            <a:off x="457200" y="8229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8F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Angular Knowledge Share</a:t>
            </a:r>
            <a:endParaRPr lang="en-US" sz="1200" dirty="0"/>
          </a:p>
        </p:txBody>
      </p:sp>
      <p:sp>
        <p:nvSpPr>
          <p:cNvPr id="45" name="Text 42"/>
          <p:cNvSpPr/>
          <p:nvPr/>
        </p:nvSpPr>
        <p:spPr>
          <a:xfrm>
            <a:off x="457200" y="1280160"/>
            <a:ext cx="7772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Management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Angular</a:t>
            </a:r>
            <a:endParaRPr lang="en-US" sz="4000" dirty="0"/>
          </a:p>
        </p:txBody>
      </p:sp>
      <p:sp>
        <p:nvSpPr>
          <p:cNvPr id="46" name="Text 43"/>
          <p:cNvSpPr/>
          <p:nvPr/>
        </p:nvSpPr>
        <p:spPr>
          <a:xfrm>
            <a:off x="457200" y="30175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subscription soup to Signal Store</a:t>
            </a:r>
            <a:endParaRPr lang="en-US" sz="1800" dirty="0"/>
          </a:p>
        </p:txBody>
      </p:sp>
      <p:sp>
        <p:nvSpPr>
          <p:cNvPr id="47" name="Text 44"/>
          <p:cNvSpPr/>
          <p:nvPr/>
        </p:nvSpPr>
        <p:spPr>
          <a:xfrm>
            <a:off x="457200" y="44805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Name  ·  2025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setup: resolver + stale-while-revalidate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0" y="868680"/>
            <a:ext cx="2743200" cy="53035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0" y="868680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activated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0" y="1399032"/>
            <a:ext cx="0" cy="128016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7" name="Shape 5"/>
          <p:cNvSpPr/>
          <p:nvPr/>
        </p:nvSpPr>
        <p:spPr>
          <a:xfrm>
            <a:off x="3200400" y="1572768"/>
            <a:ext cx="2743200" cy="53035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1572768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Resolver runs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2103120"/>
            <a:ext cx="0" cy="128016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10" name="Shape 8"/>
          <p:cNvSpPr/>
          <p:nvPr/>
        </p:nvSpPr>
        <p:spPr>
          <a:xfrm>
            <a:off x="3200400" y="2276856"/>
            <a:ext cx="2743200" cy="530352"/>
          </a:xfrm>
          <a:prstGeom prst="rect">
            <a:avLst/>
          </a:prstGeom>
          <a:solidFill>
            <a:srgbClr val="2F6FED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2276856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 store?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2807208"/>
            <a:ext cx="0" cy="128016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13" name="Shape 11"/>
          <p:cNvSpPr/>
          <p:nvPr/>
        </p:nvSpPr>
        <p:spPr>
          <a:xfrm>
            <a:off x="457200" y="3017520"/>
            <a:ext cx="2286000" cy="5943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0175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user through immediately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2807208"/>
            <a:ext cx="-457200" cy="0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0" y="2807208"/>
            <a:ext cx="0" cy="210312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arrow"/>
          </a:ln>
        </p:spPr>
      </p:sp>
      <p:sp>
        <p:nvSpPr>
          <p:cNvPr id="17" name="Text 15"/>
          <p:cNvSpPr/>
          <p:nvPr/>
        </p:nvSpPr>
        <p:spPr>
          <a:xfrm>
            <a:off x="2377440" y="272491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3822192"/>
            <a:ext cx="2286000" cy="594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82219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Refetch silently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background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600200" y="3611880"/>
            <a:ext cx="0" cy="210312"/>
          </a:xfrm>
          <a:prstGeom prst="line">
            <a:avLst/>
          </a:prstGeom>
          <a:noFill/>
          <a:ln w="19050">
            <a:solidFill>
              <a:srgbClr val="0D9488"/>
            </a:solidFill>
            <a:prstDash val="solid"/>
            <a:tailEnd type="arrow"/>
          </a:ln>
        </p:spPr>
      </p:sp>
      <p:sp>
        <p:nvSpPr>
          <p:cNvPr id="21" name="Shape 19"/>
          <p:cNvSpPr/>
          <p:nvPr/>
        </p:nvSpPr>
        <p:spPr>
          <a:xfrm>
            <a:off x="6400800" y="3017520"/>
            <a:ext cx="2286000" cy="594360"/>
          </a:xfrm>
          <a:prstGeom prst="rect">
            <a:avLst/>
          </a:prstGeom>
          <a:solidFill>
            <a:srgbClr val="E53E3E"/>
          </a:solidFill>
          <a:ln w="12700">
            <a:solidFill>
              <a:srgbClr val="E53E3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0" y="30175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 from API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943600" y="2807208"/>
            <a:ext cx="457200" cy="0"/>
          </a:xfrm>
          <a:prstGeom prst="line">
            <a:avLst/>
          </a:prstGeom>
          <a:noFill/>
          <a:ln w="19050">
            <a:solidFill>
              <a:srgbClr val="E53E3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00800" y="2807208"/>
            <a:ext cx="0" cy="210312"/>
          </a:xfrm>
          <a:prstGeom prst="line">
            <a:avLst/>
          </a:prstGeom>
          <a:noFill/>
          <a:ln w="19050">
            <a:solidFill>
              <a:srgbClr val="E53E3E"/>
            </a:solidFill>
            <a:prstDash val="solid"/>
            <a:tailEnd type="arrow"/>
          </a:ln>
        </p:spPr>
      </p:sp>
      <p:sp>
        <p:nvSpPr>
          <p:cNvPr id="25" name="Text 23"/>
          <p:cNvSpPr/>
          <p:nvPr/>
        </p:nvSpPr>
        <p:spPr>
          <a:xfrm>
            <a:off x="5989320" y="272491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400800" y="3822192"/>
            <a:ext cx="2286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0" y="382219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 for isLoaded signal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navigate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543800" y="3611880"/>
            <a:ext cx="0" cy="210312"/>
          </a:xfrm>
          <a:prstGeom prst="line">
            <a:avLst/>
          </a:prstGeom>
          <a:noFill/>
          <a:ln w="19050">
            <a:solidFill>
              <a:srgbClr val="2F6FED"/>
            </a:solidFill>
            <a:prstDash val="solid"/>
            <a:tailEnd type="arrow"/>
          </a:ln>
        </p:spPr>
      </p:sp>
      <p:sp>
        <p:nvSpPr>
          <p:cNvPr id="29" name="Shape 27"/>
          <p:cNvSpPr/>
          <p:nvPr/>
        </p:nvSpPr>
        <p:spPr>
          <a:xfrm>
            <a:off x="274320" y="4617720"/>
            <a:ext cx="8595360" cy="384048"/>
          </a:xfrm>
          <a:prstGeom prst="rect">
            <a:avLst/>
          </a:prstGeom>
          <a:solidFill>
            <a:srgbClr val="FFFBE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461772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always get data — no null checks · Cold start feels instant (localStorage rehydration) · Background refetch keeps data fresh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ngrx-traits: prebuilt store features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Prebuilt store features for the stuff you'll build anyway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325880"/>
            <a:ext cx="36576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325880"/>
            <a:ext cx="3657600" cy="658368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withCallStatus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14800" y="1371600"/>
            <a:ext cx="4846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Loading / loaded / error state, built in. No more manual isLoading booleans.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148840"/>
            <a:ext cx="36576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2148840"/>
            <a:ext cx="3657600" cy="658368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withEntitiesLoadingCall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0" y="2194560"/>
            <a:ext cx="4846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your API call and manages status automatically.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971800"/>
            <a:ext cx="36576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2971800"/>
            <a:ext cx="3657600" cy="658368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withSyncToWebStorage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0" y="3017520"/>
            <a:ext cx="4846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Persists your store to localStorage or sessionStorage. Rehydrates on load.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794760"/>
            <a:ext cx="36576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3794760"/>
            <a:ext cx="3657600" cy="658368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withEntitiesRemoteFilter /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withEntitiesRemotePagination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0" y="3840480"/>
            <a:ext cx="4846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Filtering and pagination wired up — send params to API, results to store.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4645152"/>
            <a:ext cx="8595360" cy="347472"/>
          </a:xfrm>
          <a:prstGeom prst="rect">
            <a:avLst/>
          </a:prstGeom>
          <a:solidFill>
            <a:srgbClr val="FFFBE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7472" y="4663440"/>
            <a:ext cx="256032" cy="25603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658368" y="4645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library — not the official NgRx team. Worth factoring in before adopting.  ngrx-traits.dev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358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Takeaways</a:t>
            </a:r>
            <a:endParaRPr lang="en-US" sz="32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344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188720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management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051560" y="1572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source of truth. Components read, never own. Updates flow automatically.</a:t>
            </a:r>
            <a:endParaRPr lang="en-US" sz="13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240280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Store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051560" y="262432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NgRx without the ceremony. Built on Angular signals. One file, a fraction of the lines.</a:t>
            </a:r>
            <a:endParaRPr lang="en-US" sz="13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37560"/>
            <a:ext cx="457200" cy="4572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51560" y="3291840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it with resolvers</a:t>
            </a:r>
            <a:endParaRPr lang="en-US" sz="1600" dirty="0"/>
          </a:p>
        </p:txBody>
      </p:sp>
      <p:sp>
        <p:nvSpPr>
          <p:cNvPr id="13" name="Text 8"/>
          <p:cNvSpPr/>
          <p:nvPr/>
        </p:nvSpPr>
        <p:spPr>
          <a:xfrm>
            <a:off x="1051560" y="367588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can assume data is there. No null checks, no async pipes, no spinners.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457200" y="4434840"/>
            <a:ext cx="8229600" cy="384048"/>
          </a:xfrm>
          <a:prstGeom prst="rect">
            <a:avLst/>
          </a:prstGeom>
          <a:solidFill>
            <a:srgbClr val="1A2744">
              <a:alpha val="50000"/>
            </a:srgbClr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15" name="Text 10"/>
          <p:cNvSpPr/>
          <p:nvPr/>
        </p:nvSpPr>
        <p:spPr>
          <a:xfrm>
            <a:off x="457200" y="44348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B8F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Worth it even for smaller projects — the patterns scale down  ·  Questions?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problem: familiar code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605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04672"/>
            <a:ext cx="41605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component.ts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4160520" cy="347472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isLoading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true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[] = [];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destroy$ =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Subject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&lt;void&gt;();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ngOnInit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forkJoin({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products: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.svc.getAll(),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categories: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.catSvc.getAll()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}).pipe(takeUntil(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.destroy$))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.subscribe({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next: ({ products }) =&gt;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.products = products;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manual loading flag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.isLoading =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false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ngOnDestroy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easy to forget!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.destroy$.next();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09160" y="804672"/>
            <a:ext cx="41605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09160" y="804672"/>
            <a:ext cx="41605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 editing a product: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09160" y="1115568"/>
            <a:ext cx="4160520" cy="347472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savePrice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(product, newPrice)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.svc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.updatePrice(product.id, newPrice)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.subscribe(updated =&gt;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manually find &amp; replace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const idx =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.products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.findIndex(p =&gt; p.id === updated.id);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.products[idx] = updated;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if this product is shown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somewhere else too?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you'd have to update THAT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 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array too. manually.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people try to solve it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011680"/>
            <a:ext cx="2194560" cy="731520"/>
          </a:xfrm>
          <a:prstGeom prst="rect">
            <a:avLst/>
          </a:prstGeom>
          <a:solidFill>
            <a:srgbClr val="1A2744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463040" y="201168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ProductService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(BehaviorSubject)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37160" y="822960"/>
            <a:ext cx="1188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7160" y="82296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ProductList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325880" y="1165860"/>
            <a:ext cx="155448" cy="0"/>
          </a:xfrm>
          <a:prstGeom prst="line">
            <a:avLst/>
          </a:prstGeom>
          <a:noFill/>
          <a:ln w="19050">
            <a:solidFill>
              <a:srgbClr val="2F6FED"/>
            </a:solidFill>
            <a:prstDash val="solid"/>
            <a:tailEnd type="arrow"/>
          </a:ln>
        </p:spPr>
      </p:sp>
      <p:sp>
        <p:nvSpPr>
          <p:cNvPr id="9" name="Shape 7"/>
          <p:cNvSpPr/>
          <p:nvPr/>
        </p:nvSpPr>
        <p:spPr>
          <a:xfrm>
            <a:off x="137160" y="2011680"/>
            <a:ext cx="1188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201168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25880" y="2354580"/>
            <a:ext cx="155448" cy="0"/>
          </a:xfrm>
          <a:prstGeom prst="line">
            <a:avLst/>
          </a:prstGeom>
          <a:noFill/>
          <a:ln w="19050">
            <a:solidFill>
              <a:srgbClr val="2F6FED"/>
            </a:solidFill>
            <a:prstDash val="solid"/>
            <a:tailEnd type="arrow"/>
          </a:ln>
        </p:spPr>
      </p:sp>
      <p:sp>
        <p:nvSpPr>
          <p:cNvPr id="12" name="Shape 10"/>
          <p:cNvSpPr/>
          <p:nvPr/>
        </p:nvSpPr>
        <p:spPr>
          <a:xfrm>
            <a:off x="137160" y="3200400"/>
            <a:ext cx="1188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7160" y="320040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NavBar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325880" y="3543300"/>
            <a:ext cx="155448" cy="0"/>
          </a:xfrm>
          <a:prstGeom prst="line">
            <a:avLst/>
          </a:prstGeom>
          <a:noFill/>
          <a:ln w="19050">
            <a:solidFill>
              <a:srgbClr val="2F6FED"/>
            </a:solidFill>
            <a:prstDash val="solid"/>
            <a:tailEnd type="arrow"/>
          </a:ln>
        </p:spPr>
      </p:sp>
      <p:sp>
        <p:nvSpPr>
          <p:cNvPr id="15" name="Shape 13"/>
          <p:cNvSpPr/>
          <p:nvPr/>
        </p:nvSpPr>
        <p:spPr>
          <a:xfrm>
            <a:off x="91440" y="4069080"/>
            <a:ext cx="3246120" cy="411480"/>
          </a:xfrm>
          <a:prstGeom prst="rect">
            <a:avLst/>
          </a:prstGeom>
          <a:solidFill>
            <a:srgbClr val="FFFBE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" y="4069080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multiply this by 10 features… 😅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49040" y="804672"/>
            <a:ext cx="512064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49040" y="804672"/>
            <a:ext cx="512064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product.service.ts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749040" y="1115568"/>
            <a:ext cx="5120640" cy="347472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@Injectable({ providedIn: </a:t>
            </a:r>
            <a:pPr indent="0" marL="0">
              <a:buNone/>
            </a:pPr>
            <a:r>
              <a:rPr lang="en-US" sz="900" dirty="0">
                <a:solidFill>
                  <a:srgbClr val="F8C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'root'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})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export class 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ProductService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products$ =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new BehaviorSubject&lt;Product[]&gt;([]);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products =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.products$.asObservable();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But now YOU manage: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😬 when to fetch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😬 whether it's stale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😬 who's allowed to update it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😬 and every service 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different because there's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shared pattern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Works for 1 service.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Doesn't scale to 50.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243358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state management actually is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91840" y="1920240"/>
            <a:ext cx="256032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91840" y="19202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STORE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291840" y="24231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source of truth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737360" cy="594360"/>
          </a:xfrm>
          <a:prstGeom prst="rect">
            <a:avLst/>
          </a:prstGeom>
          <a:solidFill>
            <a:srgbClr val="243358"/>
          </a:solidFill>
          <a:ln w="12700">
            <a:solidFill>
              <a:srgbClr val="5B8F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1031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1737360" cy="594360"/>
          </a:xfrm>
          <a:prstGeom prst="rect">
            <a:avLst/>
          </a:prstGeom>
          <a:solidFill>
            <a:srgbClr val="243358"/>
          </a:solidFill>
          <a:ln w="12700">
            <a:solidFill>
              <a:srgbClr val="5B8FF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2004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B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583680" y="2103120"/>
            <a:ext cx="1737360" cy="594360"/>
          </a:xfrm>
          <a:prstGeom prst="rect">
            <a:avLst/>
          </a:prstGeom>
          <a:solidFill>
            <a:srgbClr val="243358"/>
          </a:solidFill>
          <a:ln w="12700">
            <a:solidFill>
              <a:srgbClr val="5B8FF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0" y="21031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C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583680" y="3200400"/>
            <a:ext cx="1737360" cy="594360"/>
          </a:xfrm>
          <a:prstGeom prst="rect">
            <a:avLst/>
          </a:prstGeom>
          <a:solidFill>
            <a:srgbClr val="243358"/>
          </a:solidFill>
          <a:ln w="12700">
            <a:solidFill>
              <a:srgbClr val="5B8FF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32004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12848" y="2395728"/>
            <a:ext cx="1078992" cy="0"/>
          </a:xfrm>
          <a:prstGeom prst="line">
            <a:avLst/>
          </a:prstGeom>
          <a:noFill/>
          <a:ln w="19050">
            <a:solidFill>
              <a:srgbClr val="5B8FF9"/>
            </a:solidFill>
            <a:prstDash val="solid"/>
            <a:tailEnd type="arrow"/>
          </a:ln>
        </p:spPr>
      </p:sp>
      <p:sp>
        <p:nvSpPr>
          <p:cNvPr id="16" name="Shape 14"/>
          <p:cNvSpPr/>
          <p:nvPr/>
        </p:nvSpPr>
        <p:spPr>
          <a:xfrm>
            <a:off x="2212848" y="3493008"/>
            <a:ext cx="640080" cy="0"/>
          </a:xfrm>
          <a:prstGeom prst="line">
            <a:avLst/>
          </a:prstGeom>
          <a:noFill/>
          <a:ln w="19050">
            <a:solidFill>
              <a:srgbClr val="5B8FF9"/>
            </a:solidFill>
            <a:prstDash val="solid"/>
            <a:tailEnd type="arrow"/>
          </a:ln>
        </p:spPr>
      </p:sp>
      <p:sp>
        <p:nvSpPr>
          <p:cNvPr id="17" name="Shape 15"/>
          <p:cNvSpPr/>
          <p:nvPr/>
        </p:nvSpPr>
        <p:spPr>
          <a:xfrm>
            <a:off x="5852160" y="2395728"/>
            <a:ext cx="731520" cy="0"/>
          </a:xfrm>
          <a:prstGeom prst="line">
            <a:avLst/>
          </a:prstGeom>
          <a:noFill/>
          <a:ln w="19050">
            <a:solidFill>
              <a:srgbClr val="5B8FF9"/>
            </a:solidFill>
            <a:prstDash val="solid"/>
            <a:tailEnd type="arrow"/>
          </a:ln>
        </p:spPr>
      </p:sp>
      <p:sp>
        <p:nvSpPr>
          <p:cNvPr id="18" name="Shape 16"/>
          <p:cNvSpPr/>
          <p:nvPr/>
        </p:nvSpPr>
        <p:spPr>
          <a:xfrm>
            <a:off x="5852160" y="3493008"/>
            <a:ext cx="731520" cy="0"/>
          </a:xfrm>
          <a:prstGeom prst="line">
            <a:avLst/>
          </a:prstGeom>
          <a:noFill/>
          <a:ln w="19050">
            <a:solidFill>
              <a:srgbClr val="5B8FF9"/>
            </a:solidFill>
            <a:prstDash val="solid"/>
            <a:tailEnd type="arrow"/>
          </a:ln>
        </p:spPr>
      </p:sp>
      <p:sp>
        <p:nvSpPr>
          <p:cNvPr id="19" name="Text 17"/>
          <p:cNvSpPr/>
          <p:nvPr/>
        </p:nvSpPr>
        <p:spPr>
          <a:xfrm>
            <a:off x="2286000" y="2103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286000" y="32004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035040" y="219456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035040" y="329184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474720" y="4023360"/>
            <a:ext cx="2194560" cy="594360"/>
          </a:xfrm>
          <a:prstGeom prst="rect">
            <a:avLst/>
          </a:prstGeom>
          <a:solidFill>
            <a:srgbClr val="24335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0" y="40233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/ Service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0" y="4005072"/>
            <a:ext cx="0" cy="-621792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26" name="Text 24"/>
          <p:cNvSpPr/>
          <p:nvPr/>
        </p:nvSpPr>
        <p:spPr>
          <a:xfrm>
            <a:off x="4617720" y="35661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65760" y="896112"/>
            <a:ext cx="146304" cy="14630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8229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place where data lives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65760" y="1243584"/>
            <a:ext cx="146304" cy="14630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4360" y="117043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read, never own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65760" y="1591056"/>
            <a:ext cx="146304" cy="14630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" y="151790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Updates flow automatically to all readers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Classic NgRx: the Redux pattern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804672"/>
            <a:ext cx="1389888" cy="804672"/>
          </a:xfrm>
          <a:prstGeom prst="rect">
            <a:avLst/>
          </a:prstGeom>
          <a:solidFill>
            <a:srgbClr val="2F6FED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80467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28600" y="1170432"/>
            <a:ext cx="1389888" cy="438912"/>
          </a:xfrm>
          <a:prstGeom prst="rect">
            <a:avLst/>
          </a:prstGeom>
          <a:noFill/>
          <a:ln/>
        </p:spPr>
        <p:txBody>
          <a:bodyPr wrap="square" lIns="0" tIns="25400" rIns="2540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618488" y="1207008"/>
            <a:ext cx="347472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8" name="Shape 6"/>
          <p:cNvSpPr/>
          <p:nvPr/>
        </p:nvSpPr>
        <p:spPr>
          <a:xfrm>
            <a:off x="1965960" y="804672"/>
            <a:ext cx="1389888" cy="8046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965960" y="80467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965960" y="1170432"/>
            <a:ext cx="1389888" cy="438912"/>
          </a:xfrm>
          <a:prstGeom prst="rect">
            <a:avLst/>
          </a:prstGeom>
          <a:noFill/>
          <a:ln/>
        </p:spPr>
        <p:txBody>
          <a:bodyPr wrap="square" lIns="0" tIns="25400" rIns="2540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state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355848" y="1207008"/>
            <a:ext cx="347472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12" name="Shape 10"/>
          <p:cNvSpPr/>
          <p:nvPr/>
        </p:nvSpPr>
        <p:spPr>
          <a:xfrm>
            <a:off x="3703320" y="804672"/>
            <a:ext cx="1389888" cy="80467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03320" y="80467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703320" y="1170432"/>
            <a:ext cx="1389888" cy="438912"/>
          </a:xfrm>
          <a:prstGeom prst="rect">
            <a:avLst/>
          </a:prstGeom>
          <a:noFill/>
          <a:ln/>
        </p:spPr>
        <p:txBody>
          <a:bodyPr wrap="square" lIns="0" tIns="25400" rIns="2540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in memory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5093208" y="1207008"/>
            <a:ext cx="347472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16" name="Shape 14"/>
          <p:cNvSpPr/>
          <p:nvPr/>
        </p:nvSpPr>
        <p:spPr>
          <a:xfrm>
            <a:off x="5440680" y="804672"/>
            <a:ext cx="1389888" cy="8046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40680" y="80467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Selector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40680" y="1170432"/>
            <a:ext cx="1389888" cy="438912"/>
          </a:xfrm>
          <a:prstGeom prst="rect">
            <a:avLst/>
          </a:prstGeom>
          <a:noFill/>
          <a:ln/>
        </p:spPr>
        <p:txBody>
          <a:bodyPr wrap="square" lIns="0" tIns="25400" rIns="2540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 slice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6830568" y="1207008"/>
            <a:ext cx="347472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20" name="Shape 18"/>
          <p:cNvSpPr/>
          <p:nvPr/>
        </p:nvSpPr>
        <p:spPr>
          <a:xfrm>
            <a:off x="7178040" y="804672"/>
            <a:ext cx="1389888" cy="804672"/>
          </a:xfrm>
          <a:prstGeom prst="rect">
            <a:avLst/>
          </a:prstGeom>
          <a:solidFill>
            <a:srgbClr val="2F6FED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178040" y="80467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78040" y="1170432"/>
            <a:ext cx="1389888" cy="438912"/>
          </a:xfrm>
          <a:prstGeom prst="rect">
            <a:avLst/>
          </a:prstGeom>
          <a:noFill/>
          <a:ln/>
        </p:spPr>
        <p:txBody>
          <a:bodyPr wrap="square" lIns="0" tIns="25400" rIns="2540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dispatches actions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7872984" y="1609344"/>
            <a:ext cx="0" cy="64008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3544" y="2249424"/>
            <a:ext cx="6949440" cy="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23544" y="2249424"/>
            <a:ext cx="0" cy="-73152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arrow"/>
          </a:ln>
        </p:spPr>
      </p:sp>
      <p:sp>
        <p:nvSpPr>
          <p:cNvPr id="26" name="Shape 24"/>
          <p:cNvSpPr/>
          <p:nvPr/>
        </p:nvSpPr>
        <p:spPr>
          <a:xfrm>
            <a:off x="3474720" y="2304288"/>
            <a:ext cx="2194560" cy="384048"/>
          </a:xfrm>
          <a:prstGeom prst="rect">
            <a:avLst/>
          </a:prstGeom>
          <a:solidFill>
            <a:srgbClr val="F0F4FF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0" y="230428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 (async / API call)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2834640"/>
            <a:ext cx="2926080" cy="1737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2834640"/>
            <a:ext cx="2926080" cy="1737360"/>
          </a:xfrm>
          <a:prstGeom prst="rect">
            <a:avLst/>
          </a:prstGeom>
          <a:noFill/>
          <a:ln/>
        </p:spPr>
        <p:txBody>
          <a:bodyPr wrap="square" lIns="50800" tIns="127000" rIns="127000" bIns="5080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/products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├─ products.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├─ products.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reducer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├─ products.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selectors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 products.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effects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files just to load a list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429000" y="2852928"/>
            <a:ext cx="256032" cy="2560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29000" y="28529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749040" y="2871216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explicit — every change is traceable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429000" y="3191256"/>
            <a:ext cx="256032" cy="2560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29000" y="31912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749040" y="3209544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for large teams and complex flows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429000" y="3529584"/>
            <a:ext cx="256032" cy="2560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29000" y="35295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749040" y="3547872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Redux DevTools — time-travel debugging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429000" y="3867912"/>
            <a:ext cx="256032" cy="256032"/>
          </a:xfrm>
          <a:prstGeom prst="rect">
            <a:avLst/>
          </a:prstGeom>
          <a:solidFill>
            <a:srgbClr val="E53E3E"/>
          </a:solidFill>
          <a:ln w="12700">
            <a:solidFill>
              <a:srgbClr val="E53E3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29000" y="38679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749040" y="388620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lot of ceremony for simple features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429000" y="4206240"/>
            <a:ext cx="256032" cy="256032"/>
          </a:xfrm>
          <a:prstGeom prst="rect">
            <a:avLst/>
          </a:prstGeom>
          <a:solidFill>
            <a:srgbClr val="E53E3E"/>
          </a:solidFill>
          <a:ln w="12700">
            <a:solidFill>
              <a:srgbClr val="E53E3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42062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749040" y="4224528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files per feature, lots of boilerplate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NgRx Signal Store: same idea, way less code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39319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04672"/>
            <a:ext cx="39319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E53E3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Classic NgRx  (~80 lines across 4 files)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3931920" cy="356616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actions.ts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export const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loadProducts = createAction(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8C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'[Products] Load'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export const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loadProductsSuccess =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createAction(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8C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'[Products] Load Success'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props&lt;{ products: Product[] }&gt;()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reducer.ts, selectors.ts, effects.ts...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each adding more boilerplate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😬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files, ~80 lines,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   </a:t>
            </a:r>
            <a:pPr indent="0" marL="0">
              <a:buNone/>
            </a:pPr>
            <a:r>
              <a:rPr lang="en-US" sz="900" dirty="0">
                <a:solidFill>
                  <a:srgbClr val="6A73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just to fetch a list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315968" y="2560320"/>
            <a:ext cx="512064" cy="512064"/>
          </a:xfrm>
          <a:prstGeom prst="ellipse">
            <a:avLst/>
          </a:prstGeom>
          <a:solidFill>
            <a:srgbClr val="2F6FED"/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15968" y="25603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937760" y="804672"/>
            <a:ext cx="39319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804672"/>
            <a:ext cx="39319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Signal Store  (~25 lines, 1 file) ✓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937760" y="1115568"/>
            <a:ext cx="3931920" cy="356616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export const 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ProductStore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signalStore(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withState({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products: []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Product[],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isLoading: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false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error: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null as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string | null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withMethods((store, api =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inject(ProductService)) =&gt; ({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async 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loadProducts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patchState(store,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{ isLoading: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true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});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const p =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await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api.getAll();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patchState(store,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{ products: p, isLoading: 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false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});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358"/>
          </a:solidFill>
          <a:ln w="12700">
            <a:solidFill>
              <a:srgbClr val="243358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4864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05740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B8F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1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914400" y="26517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classic way</a:t>
            </a:r>
            <a:endParaRPr lang="en-US" sz="3600" dirty="0"/>
          </a:p>
        </p:txBody>
      </p:sp>
      <p:sp>
        <p:nvSpPr>
          <p:cNvPr id="6" name="Shape 3"/>
          <p:cNvSpPr/>
          <p:nvPr/>
        </p:nvSpPr>
        <p:spPr>
          <a:xfrm>
            <a:off x="2286000" y="3520440"/>
            <a:ext cx="4572000" cy="384048"/>
          </a:xfrm>
          <a:prstGeom prst="rect">
            <a:avLst/>
          </a:prstGeom>
          <a:solidFill>
            <a:srgbClr val="2F6FED">
              <a:alpha val="20000"/>
            </a:srgbClr>
          </a:solidFill>
          <a:ln w="12700">
            <a:solidFill>
              <a:srgbClr val="2F6FE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286000" y="352044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B8F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/classic  route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2103120" y="4160520"/>
            <a:ext cx="0" cy="0"/>
          </a:xfrm>
          <a:prstGeom prst="ellipse">
            <a:avLst/>
          </a:prstGeom>
          <a:noFill/>
          <a:ln/>
        </p:spPr>
      </p:sp>
      <p:sp>
        <p:nvSpPr>
          <p:cNvPr id="9" name="Shape 6"/>
          <p:cNvSpPr/>
          <p:nvPr/>
        </p:nvSpPr>
        <p:spPr>
          <a:xfrm>
            <a:off x="2103120" y="4161434"/>
            <a:ext cx="0" cy="0"/>
          </a:xfrm>
          <a:prstGeom prst="ellipse">
            <a:avLst/>
          </a:prstGeom>
          <a:noFill/>
          <a:ln/>
        </p:spPr>
      </p:sp>
      <p:sp>
        <p:nvSpPr>
          <p:cNvPr id="10" name="Shape 7"/>
          <p:cNvSpPr/>
          <p:nvPr/>
        </p:nvSpPr>
        <p:spPr>
          <a:xfrm>
            <a:off x="2103120" y="4162349"/>
            <a:ext cx="0" cy="0"/>
          </a:xfrm>
          <a:prstGeom prst="ellipse">
            <a:avLst/>
          </a:prstGeom>
          <a:noFill/>
          <a:ln/>
        </p:spPr>
      </p:sp>
      <p:sp>
        <p:nvSpPr>
          <p:cNvPr id="11" name="Shape 8"/>
          <p:cNvSpPr/>
          <p:nvPr/>
        </p:nvSpPr>
        <p:spPr>
          <a:xfrm>
            <a:off x="2103120" y="4163263"/>
            <a:ext cx="0" cy="0"/>
          </a:xfrm>
          <a:prstGeom prst="ellipse">
            <a:avLst/>
          </a:prstGeom>
          <a:noFill/>
          <a:ln/>
        </p:spPr>
      </p:sp>
      <p:sp>
        <p:nvSpPr>
          <p:cNvPr id="12" name="Text 9"/>
          <p:cNvSpPr/>
          <p:nvPr/>
        </p:nvSpPr>
        <p:spPr>
          <a:xfrm>
            <a:off x="2103120" y="4041648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forkJoin, isLoading, takeUntil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Edit price → manual array update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Cart badge wiring in the component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What if data appears in two places?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Signal Store version: the component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605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04672"/>
            <a:ext cx="41605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store-product-list.component.ts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4160520" cy="347472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@Component({ ... })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79B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export class 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StoreProductListComponent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store = inject(ProductStore);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cart  = inject(CartStore);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✅ no ngOnInit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✅ no subscriptions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✅ no isLoading boolean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✅ data loaded via withHooks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addToCart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(product: Product)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.cart.addItem(product);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✅ badge updates everywhere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B392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savePrice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(id: number, price: number)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.store.updatePrice(id, price);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✅ reflects everywhere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09160" y="804672"/>
            <a:ext cx="4160520" cy="4023360"/>
          </a:xfrm>
          <a:prstGeom prst="rect">
            <a:avLst/>
          </a:prstGeom>
          <a:solidFill>
            <a:srgbClr val="1E2D3D"/>
          </a:solidFill>
          <a:ln w="12700">
            <a:solidFill>
              <a:srgbClr val="24335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09160" y="804672"/>
            <a:ext cx="4160520" cy="292608"/>
          </a:xfrm>
          <a:prstGeom prst="rect">
            <a:avLst/>
          </a:prstGeom>
          <a:solidFill>
            <a:srgbClr val="243358"/>
          </a:solidFill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2A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store-product-list.component.html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09160" y="1115568"/>
            <a:ext cx="4160520" cy="3474720"/>
          </a:xfrm>
          <a:prstGeom prst="rect">
            <a:avLst/>
          </a:prstGeom>
          <a:noFill/>
          <a:ln/>
        </p:spPr>
        <p:txBody>
          <a:bodyPr wrap="square" lIns="50800" tIns="101600" rIns="101600" bIns="5080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@if (store.isLoading())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&lt;app-spinner /&gt;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@else if (store.error())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&lt;p&gt;{{ store.error() }}&lt;/p&gt;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@else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@for (product of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store.productsWithCategory();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track product.id) {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&lt;app-product-row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[product]="product"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(priceChange)=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"savePrice($event)"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(addToCart)=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"addToCart($event)" /&gt;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✅ store.productsWithCategory()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   is a computed signal —</a:t>
            </a:r>
            <a:pPr indent="0" marL="0">
              <a:buNone/>
            </a:pPr>
            <a:r>
              <a:rPr lang="en-US" sz="900" dirty="0">
                <a:solidFill>
                  <a:srgbClr val="E1E8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pPr indent="0" marL="0">
              <a:buNone/>
            </a:pPr>
            <a:r>
              <a:rPr lang="en-US" sz="900" dirty="0">
                <a:solidFill>
                  <a:srgbClr val="85E89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   joins products + categories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358"/>
          </a:solidFill>
          <a:ln w="12700">
            <a:solidFill>
              <a:srgbClr val="243358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4864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05740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2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914400" y="26517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Signal Store way</a:t>
            </a:r>
            <a:endParaRPr lang="en-US" sz="3600" dirty="0"/>
          </a:p>
        </p:txBody>
      </p:sp>
      <p:sp>
        <p:nvSpPr>
          <p:cNvPr id="6" name="Shape 3"/>
          <p:cNvSpPr/>
          <p:nvPr/>
        </p:nvSpPr>
        <p:spPr>
          <a:xfrm>
            <a:off x="2286000" y="3520440"/>
            <a:ext cx="4572000" cy="384048"/>
          </a:xfrm>
          <a:prstGeom prst="rect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286000" y="352044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EEA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/store  route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103120" y="4041648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Show the store file
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Edit a price → updates everywhere automatically
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Cart badge — no wiring needed in the component
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Show how short the component is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Management in Angular</dc:title>
  <dc:subject>PptxGenJS Presentation</dc:subject>
  <dc:creator>PptxGenJS</dc:creator>
  <cp:lastModifiedBy>PptxGenJS</cp:lastModifiedBy>
  <cp:revision>1</cp:revision>
  <dcterms:created xsi:type="dcterms:W3CDTF">2026-04-30T11:18:15Z</dcterms:created>
  <dcterms:modified xsi:type="dcterms:W3CDTF">2026-04-30T11:18:15Z</dcterms:modified>
</cp:coreProperties>
</file>